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10.png>
</file>

<file path=ppt/media/image11.png>
</file>

<file path=ppt/media/image2.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024f8ae2b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024f8ae2b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024f8ae2b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024f8ae2b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24f8ae2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24f8ae2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29f12db8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129f12db8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24f8ae2b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24f8ae2b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29f12db8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129f12db8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24f8ae2b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24f8ae2b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129f12db8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129f12db8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129f12db8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129f12db8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6.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data.cityofchicago.org/Public-Safety/Crimes-2001-to-Present/ijzp-q8t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06525" y="10690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Crime Data- Batch Processing</a:t>
            </a:r>
            <a:endParaRPr sz="4500">
              <a:latin typeface="Times New Roman"/>
              <a:ea typeface="Times New Roman"/>
              <a:cs typeface="Times New Roman"/>
              <a:sym typeface="Times New Roman"/>
            </a:endParaRPr>
          </a:p>
        </p:txBody>
      </p:sp>
      <p:sp>
        <p:nvSpPr>
          <p:cNvPr id="229" name="Google Shape;229;p17"/>
          <p:cNvSpPr txBox="1"/>
          <p:nvPr>
            <p:ph type="ctrTitle"/>
          </p:nvPr>
        </p:nvSpPr>
        <p:spPr>
          <a:xfrm>
            <a:off x="4672975" y="3358025"/>
            <a:ext cx="5017500" cy="15789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Font typeface="Times New Roman"/>
              <a:buChar char="-"/>
            </a:pPr>
            <a:r>
              <a:rPr lang="en-GB" sz="3600">
                <a:latin typeface="Times New Roman"/>
                <a:ea typeface="Times New Roman"/>
                <a:cs typeface="Times New Roman"/>
                <a:sym typeface="Times New Roman"/>
              </a:rPr>
              <a:t>Yesaswi Avula</a:t>
            </a:r>
            <a:endParaRPr sz="36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6"/>
          <p:cNvSpPr txBox="1"/>
          <p:nvPr>
            <p:ph type="title"/>
          </p:nvPr>
        </p:nvSpPr>
        <p:spPr>
          <a:xfrm>
            <a:off x="35375" y="32925"/>
            <a:ext cx="9108600" cy="7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Analysis and Visualization</a:t>
            </a:r>
            <a:endParaRPr sz="4500">
              <a:latin typeface="Times New Roman"/>
              <a:ea typeface="Times New Roman"/>
              <a:cs typeface="Times New Roman"/>
              <a:sym typeface="Times New Roman"/>
            </a:endParaRPr>
          </a:p>
        </p:txBody>
      </p:sp>
      <p:sp>
        <p:nvSpPr>
          <p:cNvPr id="284" name="Google Shape;284;p26"/>
          <p:cNvSpPr txBox="1"/>
          <p:nvPr>
            <p:ph idx="1" type="body"/>
          </p:nvPr>
        </p:nvSpPr>
        <p:spPr>
          <a:xfrm>
            <a:off x="113200" y="990500"/>
            <a:ext cx="8949900" cy="407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Times New Roman"/>
                <a:ea typeface="Times New Roman"/>
                <a:cs typeface="Times New Roman"/>
                <a:sym typeface="Times New Roman"/>
              </a:rPr>
              <a:t>Used</a:t>
            </a:r>
            <a:endParaRPr sz="1600">
              <a:solidFill>
                <a:srgbClr val="FFFFFF"/>
              </a:solidFill>
              <a:latin typeface="Times New Roman"/>
              <a:ea typeface="Times New Roman"/>
              <a:cs typeface="Times New Roman"/>
              <a:sym typeface="Times New Roman"/>
            </a:endParaRPr>
          </a:p>
          <a:p>
            <a:pPr indent="-330200" lvl="0" marL="457200" rtl="0" algn="l">
              <a:spcBef>
                <a:spcPts val="1600"/>
              </a:spcBef>
              <a:spcAft>
                <a:spcPts val="0"/>
              </a:spcAft>
              <a:buSzPts val="1600"/>
              <a:buFont typeface="Times New Roman"/>
              <a:buChar char="●"/>
            </a:pPr>
            <a:r>
              <a:rPr lang="en-GB" sz="1600">
                <a:solidFill>
                  <a:srgbClr val="FFFFFF"/>
                </a:solidFill>
                <a:latin typeface="Times New Roman"/>
                <a:ea typeface="Times New Roman"/>
                <a:cs typeface="Times New Roman"/>
                <a:sym typeface="Times New Roman"/>
              </a:rPr>
              <a:t>Able to generate </a:t>
            </a:r>
            <a:r>
              <a:rPr lang="en-GB" sz="1600">
                <a:solidFill>
                  <a:srgbClr val="FFFFFF"/>
                </a:solidFill>
                <a:latin typeface="Times New Roman"/>
                <a:ea typeface="Times New Roman"/>
                <a:cs typeface="Times New Roman"/>
                <a:sym typeface="Times New Roman"/>
              </a:rPr>
              <a:t>dashboards</a:t>
            </a:r>
            <a:r>
              <a:rPr lang="en-GB" sz="1600">
                <a:solidFill>
                  <a:srgbClr val="FFFFFF"/>
                </a:solidFill>
                <a:latin typeface="Times New Roman"/>
                <a:ea typeface="Times New Roman"/>
                <a:cs typeface="Times New Roman"/>
                <a:sym typeface="Times New Roman"/>
              </a:rPr>
              <a:t> and refresh the data on demand </a:t>
            </a:r>
            <a:endParaRPr sz="1600">
              <a:solidFill>
                <a:srgbClr val="FFFFFF"/>
              </a:solidFill>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Creating appropriate pre-aggregations to reduce cost and latency</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GB" sz="1600">
                <a:latin typeface="Times New Roman"/>
                <a:ea typeface="Times New Roman"/>
                <a:cs typeface="Times New Roman"/>
                <a:sym typeface="Times New Roman"/>
              </a:rPr>
              <a:t>Appropriate analysis and visualization groupings based on the use case</a:t>
            </a:r>
            <a:endParaRPr sz="1600">
              <a:latin typeface="Times New Roman"/>
              <a:ea typeface="Times New Roman"/>
              <a:cs typeface="Times New Roman"/>
              <a:sym typeface="Times New Roman"/>
            </a:endParaRPr>
          </a:p>
          <a:p>
            <a:pPr indent="0" lvl="0" marL="0" rtl="0" algn="l">
              <a:spcBef>
                <a:spcPts val="1600"/>
              </a:spcBef>
              <a:spcAft>
                <a:spcPts val="0"/>
              </a:spcAft>
              <a:buNone/>
            </a:pPr>
            <a:r>
              <a:rPr lang="en-GB" sz="1600">
                <a:latin typeface="Times New Roman"/>
                <a:ea typeface="Times New Roman"/>
                <a:cs typeface="Times New Roman"/>
                <a:sym typeface="Times New Roman"/>
              </a:rPr>
              <a:t>- The data can be analyzed in Athena to query the raw data or even the processed data.</a:t>
            </a:r>
            <a:endParaRPr sz="1600">
              <a:latin typeface="Times New Roman"/>
              <a:ea typeface="Times New Roman"/>
              <a:cs typeface="Times New Roman"/>
              <a:sym typeface="Times New Roman"/>
            </a:endParaRPr>
          </a:p>
          <a:p>
            <a:pPr indent="0" lvl="0" marL="0" rtl="0" algn="l">
              <a:spcBef>
                <a:spcPts val="1600"/>
              </a:spcBef>
              <a:spcAft>
                <a:spcPts val="0"/>
              </a:spcAft>
              <a:buNone/>
            </a:pPr>
            <a:r>
              <a:rPr lang="en-GB" sz="1600">
                <a:latin typeface="Times New Roman"/>
                <a:ea typeface="Times New Roman"/>
                <a:cs typeface="Times New Roman"/>
                <a:sym typeface="Times New Roman"/>
              </a:rPr>
              <a:t>-The processed table to sent to Quicksight Spice to provide a good visualization and comparison of the crime type analysis. In Quicksight, the data is refreshed automatically when we load any new batch into our RDS.</a:t>
            </a:r>
            <a:endParaRPr sz="1600">
              <a:latin typeface="Times New Roman"/>
              <a:ea typeface="Times New Roman"/>
              <a:cs typeface="Times New Roman"/>
              <a:sym typeface="Times New Roman"/>
            </a:endParaRPr>
          </a:p>
          <a:p>
            <a:pPr indent="0" lvl="0" marL="0" rtl="0" algn="l">
              <a:spcBef>
                <a:spcPts val="1600"/>
              </a:spcBef>
              <a:spcAft>
                <a:spcPts val="1600"/>
              </a:spcAft>
              <a:buNone/>
            </a:pPr>
            <a:r>
              <a:rPr lang="en-GB" sz="1600">
                <a:solidFill>
                  <a:srgbClr val="FFFFFF"/>
                </a:solidFill>
                <a:latin typeface="Times New Roman"/>
                <a:ea typeface="Times New Roman"/>
                <a:cs typeface="Times New Roman"/>
                <a:sym typeface="Times New Roman"/>
              </a:rPr>
              <a:t>-Also, since we are using the processed table for our final visualization, it has only the features required for this use case analysis i.e, The Crime Type analysis grouped by the type of crime and count of it. Also only not arrested data is taken for analysis. So, it reduces the extra cost and latency.Using SPICE reduces latency too.</a:t>
            </a:r>
            <a:br>
              <a:rPr lang="en-GB" sz="1600">
                <a:solidFill>
                  <a:srgbClr val="FFFFFF"/>
                </a:solidFill>
                <a:latin typeface="Times New Roman"/>
                <a:ea typeface="Times New Roman"/>
                <a:cs typeface="Times New Roman"/>
                <a:sym typeface="Times New Roman"/>
              </a:rPr>
            </a:br>
            <a:br>
              <a:rPr lang="en-GB" sz="1600">
                <a:solidFill>
                  <a:srgbClr val="FFFFFF"/>
                </a:solidFill>
                <a:latin typeface="Times New Roman"/>
                <a:ea typeface="Times New Roman"/>
                <a:cs typeface="Times New Roman"/>
                <a:sym typeface="Times New Roman"/>
              </a:rPr>
            </a:br>
            <a:endParaRPr sz="1600">
              <a:solidFill>
                <a:srgbClr val="FFFFFF"/>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7"/>
          <p:cNvSpPr txBox="1"/>
          <p:nvPr>
            <p:ph type="title"/>
          </p:nvPr>
        </p:nvSpPr>
        <p:spPr>
          <a:xfrm>
            <a:off x="35375" y="17250"/>
            <a:ext cx="9063000" cy="8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Securing Data Analysis Systems</a:t>
            </a:r>
            <a:endParaRPr sz="4500">
              <a:latin typeface="Times New Roman"/>
              <a:ea typeface="Times New Roman"/>
              <a:cs typeface="Times New Roman"/>
              <a:sym typeface="Times New Roman"/>
            </a:endParaRPr>
          </a:p>
        </p:txBody>
      </p:sp>
      <p:sp>
        <p:nvSpPr>
          <p:cNvPr id="290" name="Google Shape;290;p27"/>
          <p:cNvSpPr txBox="1"/>
          <p:nvPr>
            <p:ph idx="1" type="body"/>
          </p:nvPr>
        </p:nvSpPr>
        <p:spPr>
          <a:xfrm>
            <a:off x="120275" y="820700"/>
            <a:ext cx="8921400" cy="4216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342900" lvl="0" marL="457200" rtl="0" algn="l">
              <a:spcBef>
                <a:spcPts val="160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Implemented MF</a:t>
            </a:r>
            <a:r>
              <a:rPr lang="en-GB" sz="1800">
                <a:solidFill>
                  <a:srgbClr val="FFFFFF"/>
                </a:solidFill>
                <a:latin typeface="Times New Roman"/>
                <a:ea typeface="Times New Roman"/>
                <a:cs typeface="Times New Roman"/>
                <a:sym typeface="Times New Roman"/>
              </a:rPr>
              <a:t>A at the account level</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Implement password rotation for the RDS secret using AWS Secrets Manager</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Hiding the RDS database credentials in the code in the pyspark Application. Used the secret values in place of the actual credentials.</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In MWAA, used the 16 digit App password code instead of the gmail password for the smtp password</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br>
              <a:rPr lang="en-GB">
                <a:solidFill>
                  <a:srgbClr val="FFFFFF"/>
                </a:solidFill>
              </a:rPr>
            </a:br>
            <a:br>
              <a:rPr lang="en-GB">
                <a:solidFill>
                  <a:srgbClr val="FFFFFF"/>
                </a:solidFill>
              </a:rPr>
            </a:b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8"/>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Thank you!</a:t>
            </a:r>
            <a:endParaRPr sz="4500">
              <a:latin typeface="Times New Roman"/>
              <a:ea typeface="Times New Roman"/>
              <a:cs typeface="Times New Roman"/>
              <a:sym typeface="Times New Roman"/>
            </a:endParaRPr>
          </a:p>
        </p:txBody>
      </p:sp>
      <p:grpSp>
        <p:nvGrpSpPr>
          <p:cNvPr id="296" name="Google Shape;296;p28"/>
          <p:cNvGrpSpPr/>
          <p:nvPr/>
        </p:nvGrpSpPr>
        <p:grpSpPr>
          <a:xfrm>
            <a:off x="4066820" y="1553491"/>
            <a:ext cx="3159984" cy="2439109"/>
            <a:chOff x="3553042" y="1657806"/>
            <a:chExt cx="3461100" cy="2671532"/>
          </a:xfrm>
        </p:grpSpPr>
        <p:sp>
          <p:nvSpPr>
            <p:cNvPr id="297" name="Google Shape;297;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5" name="Google Shape;305;p28"/>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6" name="Google Shape;306;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8"/>
          <p:cNvGrpSpPr/>
          <p:nvPr/>
        </p:nvGrpSpPr>
        <p:grpSpPr>
          <a:xfrm>
            <a:off x="6762480" y="2546254"/>
            <a:ext cx="1024386" cy="1522884"/>
            <a:chOff x="6505573" y="2745170"/>
            <a:chExt cx="1122000" cy="1668000"/>
          </a:xfrm>
        </p:grpSpPr>
        <p:sp>
          <p:nvSpPr>
            <p:cNvPr id="308" name="Google Shape;308;p2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2" name="Google Shape;312;p28"/>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13" name="Google Shape;313;p28"/>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28"/>
          <p:cNvGrpSpPr/>
          <p:nvPr/>
        </p:nvGrpSpPr>
        <p:grpSpPr>
          <a:xfrm>
            <a:off x="6405845" y="3121897"/>
            <a:ext cx="520684" cy="1036470"/>
            <a:chOff x="9543736" y="4486132"/>
            <a:chExt cx="570300" cy="1135235"/>
          </a:xfrm>
        </p:grpSpPr>
        <p:sp>
          <p:nvSpPr>
            <p:cNvPr id="315" name="Google Shape;315;p2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9" name="Google Shape;319;p28"/>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0" name="Google Shape;320;p28"/>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8"/>
          <p:cNvGrpSpPr/>
          <p:nvPr/>
        </p:nvGrpSpPr>
        <p:grpSpPr>
          <a:xfrm>
            <a:off x="7564804" y="3443361"/>
            <a:ext cx="455496" cy="692277"/>
            <a:chOff x="7384375" y="3728000"/>
            <a:chExt cx="498900" cy="758244"/>
          </a:xfrm>
        </p:grpSpPr>
        <p:sp>
          <p:nvSpPr>
            <p:cNvPr id="322" name="Google Shape;322;p2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 name="Google Shape;326;p28"/>
          <p:cNvGrpSpPr/>
          <p:nvPr/>
        </p:nvGrpSpPr>
        <p:grpSpPr>
          <a:xfrm>
            <a:off x="7564836" y="3561758"/>
            <a:ext cx="478081" cy="462776"/>
            <a:chOff x="7384385" y="3857442"/>
            <a:chExt cx="523637" cy="506874"/>
          </a:xfrm>
        </p:grpSpPr>
        <p:sp>
          <p:nvSpPr>
            <p:cNvPr id="327" name="Google Shape;327;p2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28"/>
            <p:cNvGrpSpPr/>
            <p:nvPr/>
          </p:nvGrpSpPr>
          <p:grpSpPr>
            <a:xfrm>
              <a:off x="7384385" y="3857442"/>
              <a:ext cx="523637" cy="498900"/>
              <a:chOff x="7384385" y="3857442"/>
              <a:chExt cx="523637" cy="498900"/>
            </a:xfrm>
          </p:grpSpPr>
          <p:sp>
            <p:nvSpPr>
              <p:cNvPr id="329" name="Google Shape;329;p2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1" name="Google Shape;331;p28"/>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2" name="Google Shape;332;p28"/>
          <p:cNvGrpSpPr/>
          <p:nvPr/>
        </p:nvGrpSpPr>
        <p:grpSpPr>
          <a:xfrm>
            <a:off x="8110843" y="3443361"/>
            <a:ext cx="435785" cy="692277"/>
            <a:chOff x="7982421" y="3727763"/>
            <a:chExt cx="477311" cy="758244"/>
          </a:xfrm>
        </p:grpSpPr>
        <p:sp>
          <p:nvSpPr>
            <p:cNvPr id="333" name="Google Shape;333;p2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1" name="Google Shape;341;p28"/>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3905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Introduction</a:t>
            </a:r>
            <a:endParaRPr sz="4500">
              <a:latin typeface="Times New Roman"/>
              <a:ea typeface="Times New Roman"/>
              <a:cs typeface="Times New Roman"/>
              <a:sym typeface="Times New Roman"/>
            </a:endParaRPr>
          </a:p>
        </p:txBody>
      </p:sp>
      <p:sp>
        <p:nvSpPr>
          <p:cNvPr id="235" name="Google Shape;235;p18"/>
          <p:cNvSpPr txBox="1"/>
          <p:nvPr>
            <p:ph idx="1" type="body"/>
          </p:nvPr>
        </p:nvSpPr>
        <p:spPr>
          <a:xfrm>
            <a:off x="313525" y="1254100"/>
            <a:ext cx="8133900" cy="33801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D4D4D4"/>
              </a:buClr>
              <a:buSzPts val="1800"/>
              <a:buFont typeface="Times New Roman"/>
              <a:buChar char="●"/>
            </a:pPr>
            <a:r>
              <a:rPr lang="en-GB" sz="1800">
                <a:solidFill>
                  <a:srgbClr val="D4D4D4"/>
                </a:solidFill>
                <a:highlight>
                  <a:srgbClr val="1E1E1E"/>
                </a:highlight>
                <a:latin typeface="Times New Roman"/>
                <a:ea typeface="Times New Roman"/>
                <a:cs typeface="Times New Roman"/>
                <a:sym typeface="Times New Roman"/>
              </a:rPr>
              <a:t>This project is intended to implement a solution designed to extract, </a:t>
            </a:r>
            <a:r>
              <a:rPr lang="en-GB" sz="1800">
                <a:solidFill>
                  <a:srgbClr val="D4D4D4"/>
                </a:solidFill>
                <a:highlight>
                  <a:srgbClr val="1E1E1E"/>
                </a:highlight>
                <a:latin typeface="Times New Roman"/>
                <a:ea typeface="Times New Roman"/>
                <a:cs typeface="Times New Roman"/>
                <a:sym typeface="Times New Roman"/>
              </a:rPr>
              <a:t>transform</a:t>
            </a:r>
            <a:r>
              <a:rPr lang="en-GB" sz="1800">
                <a:solidFill>
                  <a:srgbClr val="D4D4D4"/>
                </a:solidFill>
                <a:highlight>
                  <a:srgbClr val="1E1E1E"/>
                </a:highlight>
                <a:latin typeface="Times New Roman"/>
                <a:ea typeface="Times New Roman"/>
                <a:cs typeface="Times New Roman"/>
                <a:sym typeface="Times New Roman"/>
              </a:rPr>
              <a:t> and load Chicago crime data from an RDS instance to other services in AWS.</a:t>
            </a:r>
            <a:endParaRPr sz="1800">
              <a:solidFill>
                <a:srgbClr val="D4D4D4"/>
              </a:solidFill>
              <a:highlight>
                <a:srgbClr val="1E1E1E"/>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SzPts val="1800"/>
              <a:buFont typeface="Times New Roman"/>
              <a:buChar char="●"/>
            </a:pPr>
            <a:r>
              <a:rPr lang="en-GB" sz="1800">
                <a:solidFill>
                  <a:srgbClr val="D4D4D4"/>
                </a:solidFill>
                <a:highlight>
                  <a:srgbClr val="1E1E1E"/>
                </a:highlight>
                <a:latin typeface="Times New Roman"/>
                <a:ea typeface="Times New Roman"/>
                <a:cs typeface="Times New Roman"/>
                <a:sym typeface="Times New Roman"/>
              </a:rPr>
              <a:t>The data is taken from</a:t>
            </a:r>
            <a:r>
              <a:rPr lang="en-GB" sz="1800">
                <a:solidFill>
                  <a:srgbClr val="D4D4D4"/>
                </a:solidFill>
                <a:highlight>
                  <a:schemeClr val="dk1"/>
                </a:highlight>
                <a:latin typeface="Times New Roman"/>
                <a:ea typeface="Times New Roman"/>
                <a:cs typeface="Times New Roman"/>
                <a:sym typeface="Times New Roman"/>
              </a:rPr>
              <a:t> </a:t>
            </a:r>
            <a:r>
              <a:rPr lang="en-GB" sz="1800" u="sng">
                <a:solidFill>
                  <a:schemeClr val="hlink"/>
                </a:solidFill>
                <a:highlight>
                  <a:schemeClr val="dk1"/>
                </a:highlight>
                <a:latin typeface="Times New Roman"/>
                <a:ea typeface="Times New Roman"/>
                <a:cs typeface="Times New Roman"/>
                <a:sym typeface="Times New Roman"/>
                <a:hlinkClick r:id="rId3"/>
              </a:rPr>
              <a:t>https://data.cityofchicago.org/Public-Safety/Crimes-2001-to-Present/ijzp-q8t2</a:t>
            </a:r>
            <a:endParaRPr sz="1800">
              <a:solidFill>
                <a:srgbClr val="D4D4D4"/>
              </a:solidFill>
              <a:highlight>
                <a:schemeClr val="dk1"/>
              </a:highlight>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rPr lang="en-GB" sz="1800">
                <a:solidFill>
                  <a:srgbClr val="D4D4D4"/>
                </a:solidFill>
                <a:highlight>
                  <a:schemeClr val="dk1"/>
                </a:highlight>
                <a:latin typeface="Times New Roman"/>
                <a:ea typeface="Times New Roman"/>
                <a:cs typeface="Times New Roman"/>
                <a:sym typeface="Times New Roman"/>
              </a:rPr>
              <a:t>w</a:t>
            </a:r>
            <a:r>
              <a:rPr lang="en-GB" sz="1800">
                <a:solidFill>
                  <a:srgbClr val="D4D4D4"/>
                </a:solidFill>
                <a:highlight>
                  <a:schemeClr val="dk1"/>
                </a:highlight>
                <a:latin typeface="Times New Roman"/>
                <a:ea typeface="Times New Roman"/>
                <a:cs typeface="Times New Roman"/>
                <a:sym typeface="Times New Roman"/>
              </a:rPr>
              <a:t>hich has the incidents of crime that happened in City of Chicago from 2001 to Present</a:t>
            </a:r>
            <a:endParaRPr sz="1800">
              <a:solidFill>
                <a:srgbClr val="D4D4D4"/>
              </a:solidFill>
              <a:highlight>
                <a:schemeClr val="dk1"/>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D4D4D4"/>
              </a:buClr>
              <a:buSzPts val="1800"/>
              <a:buFont typeface="Times New Roman"/>
              <a:buChar char="●"/>
            </a:pPr>
            <a:r>
              <a:rPr lang="en-GB" sz="1800">
                <a:solidFill>
                  <a:srgbClr val="D4D4D4"/>
                </a:solidFill>
                <a:highlight>
                  <a:schemeClr val="dk1"/>
                </a:highlight>
                <a:latin typeface="Times New Roman"/>
                <a:ea typeface="Times New Roman"/>
                <a:cs typeface="Times New Roman"/>
                <a:sym typeface="Times New Roman"/>
              </a:rPr>
              <a:t>I have chosen this model to perform a crime type analysis where arrests have still not been taken place as of the latest batch extraction.</a:t>
            </a:r>
            <a:endParaRPr sz="1800">
              <a:solidFill>
                <a:srgbClr val="D4D4D4"/>
              </a:solidFill>
              <a:highlight>
                <a:schemeClr val="dk1"/>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br>
              <a:rPr lang="en-GB" sz="2700">
                <a:solidFill>
                  <a:srgbClr val="FFFFFF"/>
                </a:solidFill>
              </a:rPr>
            </a:br>
            <a:br>
              <a:rPr lang="en-GB" sz="2700">
                <a:solidFill>
                  <a:srgbClr val="FFFFFF"/>
                </a:solidFill>
              </a:rPr>
            </a:br>
            <a:endParaRPr sz="27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84900" y="28300"/>
            <a:ext cx="7202400" cy="6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600">
                <a:latin typeface="Times New Roman"/>
                <a:ea typeface="Times New Roman"/>
                <a:cs typeface="Times New Roman"/>
                <a:sym typeface="Times New Roman"/>
              </a:rPr>
              <a:t>Architecture Diagram</a:t>
            </a:r>
            <a:endParaRPr sz="4600">
              <a:latin typeface="Times New Roman"/>
              <a:ea typeface="Times New Roman"/>
              <a:cs typeface="Times New Roman"/>
              <a:sym typeface="Times New Roman"/>
            </a:endParaRPr>
          </a:p>
          <a:p>
            <a:pPr indent="0" lvl="0" marL="0" rtl="0" algn="l">
              <a:spcBef>
                <a:spcPts val="0"/>
              </a:spcBef>
              <a:spcAft>
                <a:spcPts val="0"/>
              </a:spcAft>
              <a:buNone/>
            </a:pPr>
            <a:r>
              <a:t/>
            </a:r>
            <a:endParaRPr sz="4000">
              <a:latin typeface="Times New Roman"/>
              <a:ea typeface="Times New Roman"/>
              <a:cs typeface="Times New Roman"/>
              <a:sym typeface="Times New Roman"/>
            </a:endParaRPr>
          </a:p>
        </p:txBody>
      </p:sp>
      <p:pic>
        <p:nvPicPr>
          <p:cNvPr id="241" name="Google Shape;241;p19"/>
          <p:cNvPicPr preferRelativeResize="0"/>
          <p:nvPr/>
        </p:nvPicPr>
        <p:blipFill>
          <a:blip r:embed="rId3">
            <a:alphaModFix/>
          </a:blip>
          <a:stretch>
            <a:fillRect/>
          </a:stretch>
        </p:blipFill>
        <p:spPr>
          <a:xfrm>
            <a:off x="152400" y="789100"/>
            <a:ext cx="8333967" cy="4202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84900" y="28300"/>
            <a:ext cx="7202400" cy="6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AWS Services Used: Flow Diagram</a:t>
            </a:r>
            <a:endParaRPr sz="4500">
              <a:latin typeface="Times New Roman"/>
              <a:ea typeface="Times New Roman"/>
              <a:cs typeface="Times New Roman"/>
              <a:sym typeface="Times New Roman"/>
            </a:endParaRPr>
          </a:p>
          <a:p>
            <a:pPr indent="0" lvl="0" marL="0" rtl="0" algn="l">
              <a:spcBef>
                <a:spcPts val="0"/>
              </a:spcBef>
              <a:spcAft>
                <a:spcPts val="0"/>
              </a:spcAft>
              <a:buNone/>
            </a:pPr>
            <a:r>
              <a:t/>
            </a:r>
            <a:endParaRPr sz="4000">
              <a:latin typeface="Times New Roman"/>
              <a:ea typeface="Times New Roman"/>
              <a:cs typeface="Times New Roman"/>
              <a:sym typeface="Times New Roman"/>
            </a:endParaRPr>
          </a:p>
        </p:txBody>
      </p:sp>
      <p:pic>
        <p:nvPicPr>
          <p:cNvPr id="247" name="Google Shape;247;p20"/>
          <p:cNvPicPr preferRelativeResize="0"/>
          <p:nvPr/>
        </p:nvPicPr>
        <p:blipFill>
          <a:blip r:embed="rId3">
            <a:alphaModFix/>
          </a:blip>
          <a:stretch>
            <a:fillRect/>
          </a:stretch>
        </p:blipFill>
        <p:spPr>
          <a:xfrm>
            <a:off x="2187400" y="1040025"/>
            <a:ext cx="6896850" cy="3703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56600" y="75375"/>
            <a:ext cx="8187900" cy="6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Collection</a:t>
            </a:r>
            <a:endParaRPr sz="4500">
              <a:latin typeface="Times New Roman"/>
              <a:ea typeface="Times New Roman"/>
              <a:cs typeface="Times New Roman"/>
              <a:sym typeface="Times New Roman"/>
            </a:endParaRPr>
          </a:p>
        </p:txBody>
      </p:sp>
      <p:sp>
        <p:nvSpPr>
          <p:cNvPr id="253" name="Google Shape;253;p21"/>
          <p:cNvSpPr txBox="1"/>
          <p:nvPr>
            <p:ph idx="1" type="body"/>
          </p:nvPr>
        </p:nvSpPr>
        <p:spPr>
          <a:xfrm>
            <a:off x="56600" y="837600"/>
            <a:ext cx="9013500" cy="4206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1800">
                <a:latin typeface="Times New Roman"/>
                <a:ea typeface="Times New Roman"/>
                <a:cs typeface="Times New Roman"/>
                <a:sym typeface="Times New Roman"/>
              </a:rPr>
              <a:t>Used</a:t>
            </a:r>
            <a:r>
              <a:rPr lang="en-GB"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342900" lvl="0" marL="457200" rtl="0" algn="l">
              <a:spcBef>
                <a:spcPts val="160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Amazon EMR / Spark</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Managed Workflows for Apache Airflow</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a:t>
            </a:r>
            <a:r>
              <a:rPr lang="en-GB" sz="1800">
                <a:solidFill>
                  <a:srgbClr val="FFFFFF"/>
                </a:solidFill>
                <a:latin typeface="Times New Roman"/>
                <a:ea typeface="Times New Roman"/>
                <a:cs typeface="Times New Roman"/>
                <a:sym typeface="Times New Roman"/>
              </a:rPr>
              <a:t>MWAA environment is used to orchestrate the ETL process using Apache </a:t>
            </a:r>
            <a:r>
              <a:rPr lang="en-GB" sz="1800">
                <a:solidFill>
                  <a:srgbClr val="FFFFFF"/>
                </a:solidFill>
                <a:latin typeface="Times New Roman"/>
                <a:ea typeface="Times New Roman"/>
                <a:cs typeface="Times New Roman"/>
                <a:sym typeface="Times New Roman"/>
              </a:rPr>
              <a:t>airflow</a:t>
            </a:r>
            <a:r>
              <a:rPr lang="en-GB" sz="1800">
                <a:solidFill>
                  <a:srgbClr val="FFFFFF"/>
                </a:solidFill>
                <a:latin typeface="Times New Roman"/>
                <a:ea typeface="Times New Roman"/>
                <a:cs typeface="Times New Roman"/>
                <a:sym typeface="Times New Roman"/>
              </a:rPr>
              <a:t> on AWS.</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The airflow dag triggers the EMR </a:t>
            </a:r>
            <a:r>
              <a:rPr lang="en-GB" sz="1800">
                <a:solidFill>
                  <a:srgbClr val="FFFFFF"/>
                </a:solidFill>
                <a:latin typeface="Times New Roman"/>
                <a:ea typeface="Times New Roman"/>
                <a:cs typeface="Times New Roman"/>
                <a:sym typeface="Times New Roman"/>
              </a:rPr>
              <a:t>which in turn runs the spark applications and loads the data to AWS Glue and s3 to be analyzed and visualized later in other services like Athena and Quicksight.</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latin typeface="Times New Roman"/>
                <a:ea typeface="Times New Roman"/>
                <a:cs typeface="Times New Roman"/>
                <a:sym typeface="Times New Roman"/>
              </a:rPr>
              <a:t>- Inside the dag, </a:t>
            </a:r>
            <a:r>
              <a:rPr lang="en-GB" sz="1800">
                <a:highlight>
                  <a:srgbClr val="1E1E1E"/>
                </a:highlight>
                <a:latin typeface="Times New Roman"/>
                <a:ea typeface="Times New Roman"/>
                <a:cs typeface="Times New Roman"/>
                <a:sym typeface="Times New Roman"/>
              </a:rPr>
              <a:t>the step checkers are also added to check if that last step is completed or skipped or terminated.</a:t>
            </a:r>
            <a:endParaRPr sz="1800">
              <a:highlight>
                <a:srgbClr val="1E1E1E"/>
              </a:highlight>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t/>
            </a:r>
            <a:endParaRPr sz="900">
              <a:solidFill>
                <a:srgbClr val="D4D4D4"/>
              </a:solidFill>
              <a:highlight>
                <a:srgbClr val="1E1E1E"/>
              </a:highlight>
              <a:latin typeface="Courier New"/>
              <a:ea typeface="Courier New"/>
              <a:cs typeface="Courier New"/>
              <a:sym typeface="Courier New"/>
            </a:endParaRPr>
          </a:p>
          <a:p>
            <a:pPr indent="0" lvl="0" marL="0" rtl="0" algn="l">
              <a:spcBef>
                <a:spcPts val="0"/>
              </a:spcBef>
              <a:spcAft>
                <a:spcPts val="1600"/>
              </a:spcAft>
              <a:buNone/>
            </a:pPr>
            <a:br>
              <a:rPr lang="en-GB" sz="1800">
                <a:solidFill>
                  <a:srgbClr val="FFFFFF"/>
                </a:solidFill>
                <a:latin typeface="Times New Roman"/>
                <a:ea typeface="Times New Roman"/>
                <a:cs typeface="Times New Roman"/>
                <a:sym typeface="Times New Roman"/>
              </a:rPr>
            </a:br>
            <a:br>
              <a:rPr lang="en-GB" sz="1800">
                <a:solidFill>
                  <a:srgbClr val="FFFFFF"/>
                </a:solidFill>
                <a:latin typeface="Times New Roman"/>
                <a:ea typeface="Times New Roman"/>
                <a:cs typeface="Times New Roman"/>
                <a:sym typeface="Times New Roman"/>
              </a:rPr>
            </a:b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56600" y="75375"/>
            <a:ext cx="8187900" cy="6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Collection</a:t>
            </a:r>
            <a:endParaRPr sz="4500">
              <a:latin typeface="Times New Roman"/>
              <a:ea typeface="Times New Roman"/>
              <a:cs typeface="Times New Roman"/>
              <a:sym typeface="Times New Roman"/>
            </a:endParaRPr>
          </a:p>
        </p:txBody>
      </p:sp>
      <p:sp>
        <p:nvSpPr>
          <p:cNvPr id="259" name="Google Shape;259;p22"/>
          <p:cNvSpPr txBox="1"/>
          <p:nvPr>
            <p:ph idx="1" type="body"/>
          </p:nvPr>
        </p:nvSpPr>
        <p:spPr>
          <a:xfrm>
            <a:off x="56600" y="837600"/>
            <a:ext cx="9013500" cy="4206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lnSpc>
                <a:spcPct val="150000"/>
              </a:lnSpc>
              <a:spcBef>
                <a:spcPts val="1600"/>
              </a:spcBef>
              <a:spcAft>
                <a:spcPts val="0"/>
              </a:spcAft>
              <a:buNone/>
            </a:pPr>
            <a:r>
              <a:rPr lang="en-GB" sz="1800">
                <a:highlight>
                  <a:srgbClr val="1E1E1E"/>
                </a:highlight>
                <a:latin typeface="Times New Roman"/>
                <a:ea typeface="Times New Roman"/>
                <a:cs typeface="Times New Roman"/>
                <a:sym typeface="Times New Roman"/>
              </a:rPr>
              <a:t>An AWS RDS MySQL instance is created to store the batch of data.</a:t>
            </a:r>
            <a:endParaRPr sz="1800">
              <a:highlight>
                <a:srgbClr val="1E1E1E"/>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highlight>
                  <a:srgbClr val="1E1E1E"/>
                </a:highlight>
                <a:latin typeface="Times New Roman"/>
                <a:ea typeface="Times New Roman"/>
                <a:cs typeface="Times New Roman"/>
                <a:sym typeface="Times New Roman"/>
              </a:rPr>
              <a:t>  - An EC2 instance is created to communicate with the RDS instance.</a:t>
            </a:r>
            <a:endParaRPr sz="1800">
              <a:highlight>
                <a:srgbClr val="1E1E1E"/>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highlight>
                  <a:srgbClr val="1E1E1E"/>
                </a:highlight>
                <a:latin typeface="Times New Roman"/>
                <a:ea typeface="Times New Roman"/>
                <a:cs typeface="Times New Roman"/>
                <a:sym typeface="Times New Roman"/>
              </a:rPr>
              <a:t>  - The data is loaded onto the EC2 instance.</a:t>
            </a:r>
            <a:endParaRPr sz="1800">
              <a:highlight>
                <a:srgbClr val="1E1E1E"/>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highlight>
                  <a:srgbClr val="1E1E1E"/>
                </a:highlight>
                <a:latin typeface="Times New Roman"/>
                <a:ea typeface="Times New Roman"/>
                <a:cs typeface="Times New Roman"/>
                <a:sym typeface="Times New Roman"/>
              </a:rPr>
              <a:t>  - The database and table are created on the RDS instance with the help of the above created     EC2 instance. The data is loaded in the mentioned.</a:t>
            </a:r>
            <a:endParaRPr sz="1800">
              <a:highlight>
                <a:srgbClr val="1E1E1E"/>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highlight>
                  <a:srgbClr val="1E1E1E"/>
                </a:highlight>
                <a:latin typeface="Times New Roman"/>
                <a:ea typeface="Times New Roman"/>
                <a:cs typeface="Times New Roman"/>
                <a:sym typeface="Times New Roman"/>
              </a:rPr>
              <a:t>  - A secret on the Secrets Manager console is stored to communicate with the RDS instance secretly. Also, password rotation after 30 days has been configured for security purposes.</a:t>
            </a:r>
            <a:endParaRPr sz="1800">
              <a:highlight>
                <a:srgbClr val="1E1E1E"/>
              </a:highlight>
              <a:latin typeface="Times New Roman"/>
              <a:ea typeface="Times New Roman"/>
              <a:cs typeface="Times New Roman"/>
              <a:sym typeface="Times New Roman"/>
            </a:endParaRPr>
          </a:p>
          <a:p>
            <a:pPr indent="0" lvl="0" marL="457200" rtl="0" algn="l">
              <a:spcBef>
                <a:spcPts val="0"/>
              </a:spcBef>
              <a:spcAft>
                <a:spcPts val="1600"/>
              </a:spcAft>
              <a:buNone/>
            </a:pPr>
            <a:br>
              <a:rPr lang="en-GB" sz="1800">
                <a:solidFill>
                  <a:srgbClr val="FFFFFF"/>
                </a:solidFill>
                <a:latin typeface="Times New Roman"/>
                <a:ea typeface="Times New Roman"/>
                <a:cs typeface="Times New Roman"/>
                <a:sym typeface="Times New Roman"/>
              </a:rPr>
            </a:br>
            <a:br>
              <a:rPr lang="en-GB" sz="1800">
                <a:solidFill>
                  <a:srgbClr val="FFFFFF"/>
                </a:solidFill>
                <a:latin typeface="Times New Roman"/>
                <a:ea typeface="Times New Roman"/>
                <a:cs typeface="Times New Roman"/>
                <a:sym typeface="Times New Roman"/>
              </a:rPr>
            </a:b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0" y="0"/>
            <a:ext cx="9144000" cy="7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a:t>
            </a:r>
            <a:r>
              <a:rPr lang="en-GB" sz="4500">
                <a:latin typeface="Times New Roman"/>
                <a:ea typeface="Times New Roman"/>
                <a:cs typeface="Times New Roman"/>
                <a:sym typeface="Times New Roman"/>
              </a:rPr>
              <a:t>Storage and Management</a:t>
            </a:r>
            <a:endParaRPr sz="4500">
              <a:latin typeface="Times New Roman"/>
              <a:ea typeface="Times New Roman"/>
              <a:cs typeface="Times New Roman"/>
              <a:sym typeface="Times New Roman"/>
            </a:endParaRPr>
          </a:p>
        </p:txBody>
      </p:sp>
      <p:sp>
        <p:nvSpPr>
          <p:cNvPr id="265" name="Google Shape;265;p23"/>
          <p:cNvSpPr txBox="1"/>
          <p:nvPr>
            <p:ph idx="1" type="body"/>
          </p:nvPr>
        </p:nvSpPr>
        <p:spPr>
          <a:xfrm>
            <a:off x="56600" y="742875"/>
            <a:ext cx="9013500" cy="43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Used</a:t>
            </a:r>
            <a:endParaRPr sz="1800">
              <a:solidFill>
                <a:srgbClr val="FFFFFF"/>
              </a:solidFill>
              <a:latin typeface="Times New Roman"/>
              <a:ea typeface="Times New Roman"/>
              <a:cs typeface="Times New Roman"/>
              <a:sym typeface="Times New Roman"/>
            </a:endParaRPr>
          </a:p>
          <a:p>
            <a:pPr indent="-342900" lvl="0" marL="457200" rtl="0" algn="l">
              <a:spcBef>
                <a:spcPts val="160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Buil</a:t>
            </a:r>
            <a:r>
              <a:rPr lang="en-GB" sz="1800">
                <a:solidFill>
                  <a:srgbClr val="FFFFFF"/>
                </a:solidFill>
                <a:latin typeface="Times New Roman"/>
                <a:ea typeface="Times New Roman"/>
                <a:cs typeface="Times New Roman"/>
                <a:sym typeface="Times New Roman"/>
              </a:rPr>
              <a:t>d a</a:t>
            </a:r>
            <a:r>
              <a:rPr lang="en-GB" sz="1800">
                <a:solidFill>
                  <a:srgbClr val="FFFFFF"/>
                </a:solidFill>
                <a:latin typeface="Times New Roman"/>
                <a:ea typeface="Times New Roman"/>
                <a:cs typeface="Times New Roman"/>
                <a:sym typeface="Times New Roman"/>
              </a:rPr>
              <a:t> Data Catalog</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Trace Data Lineage</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a:t>
            </a:r>
            <a:r>
              <a:rPr lang="en-GB" sz="1800">
                <a:solidFill>
                  <a:srgbClr val="FFFFFF"/>
                </a:solidFill>
                <a:latin typeface="Times New Roman"/>
                <a:ea typeface="Times New Roman"/>
                <a:cs typeface="Times New Roman"/>
                <a:sym typeface="Times New Roman"/>
              </a:rPr>
              <a:t>The raw data which is taken, is pointed to a table in a </a:t>
            </a:r>
            <a:r>
              <a:rPr lang="en-GB" sz="1800">
                <a:solidFill>
                  <a:srgbClr val="FFFFFF"/>
                </a:solidFill>
                <a:latin typeface="Times New Roman"/>
                <a:ea typeface="Times New Roman"/>
                <a:cs typeface="Times New Roman"/>
                <a:sym typeface="Times New Roman"/>
              </a:rPr>
              <a:t>database in AWS Glue while also simultaneously creating partitioned data based on the year, month and day of the execution timestamp of the pyspark scripts.</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After performing the required processing, the data is again partitioned by adding a new timestamp column and stored into s3 and Glue.</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This process provides us a lineage where we can track all the versions of the data and go back to any required snapshot of data based on the partition value.</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t/>
            </a:r>
            <a:endParaRPr sz="1800">
              <a:solidFill>
                <a:srgbClr val="FFFFFF"/>
              </a:solidFill>
              <a:latin typeface="Times New Roman"/>
              <a:ea typeface="Times New Roman"/>
              <a:cs typeface="Times New Roman"/>
              <a:sym typeface="Times New Roman"/>
            </a:endParaRPr>
          </a:p>
          <a:p>
            <a:pPr indent="0" lvl="0" marL="457200" rtl="0" algn="l">
              <a:spcBef>
                <a:spcPts val="1600"/>
              </a:spcBef>
              <a:spcAft>
                <a:spcPts val="1600"/>
              </a:spcAft>
              <a:buNone/>
            </a:pPr>
            <a:br>
              <a:rPr lang="en-GB" sz="1800">
                <a:solidFill>
                  <a:srgbClr val="FFFFFF"/>
                </a:solidFill>
                <a:latin typeface="Times New Roman"/>
                <a:ea typeface="Times New Roman"/>
                <a:cs typeface="Times New Roman"/>
                <a:sym typeface="Times New Roman"/>
              </a:rPr>
            </a:br>
            <a:br>
              <a:rPr lang="en-GB" sz="1800">
                <a:solidFill>
                  <a:srgbClr val="FFFFFF"/>
                </a:solidFill>
                <a:latin typeface="Times New Roman"/>
                <a:ea typeface="Times New Roman"/>
                <a:cs typeface="Times New Roman"/>
                <a:sym typeface="Times New Roman"/>
              </a:rPr>
            </a:b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0" y="0"/>
            <a:ext cx="9144000" cy="7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Processing</a:t>
            </a:r>
            <a:endParaRPr sz="4500">
              <a:latin typeface="Times New Roman"/>
              <a:ea typeface="Times New Roman"/>
              <a:cs typeface="Times New Roman"/>
              <a:sym typeface="Times New Roman"/>
            </a:endParaRPr>
          </a:p>
        </p:txBody>
      </p:sp>
      <p:sp>
        <p:nvSpPr>
          <p:cNvPr id="271" name="Google Shape;271;p24"/>
          <p:cNvSpPr txBox="1"/>
          <p:nvPr>
            <p:ph idx="1" type="body"/>
          </p:nvPr>
        </p:nvSpPr>
        <p:spPr>
          <a:xfrm>
            <a:off x="56600" y="742875"/>
            <a:ext cx="9013500" cy="43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Used</a:t>
            </a:r>
            <a:endParaRPr sz="1800">
              <a:solidFill>
                <a:srgbClr val="FFFFFF"/>
              </a:solidFill>
              <a:latin typeface="Times New Roman"/>
              <a:ea typeface="Times New Roman"/>
              <a:cs typeface="Times New Roman"/>
              <a:sym typeface="Times New Roman"/>
            </a:endParaRPr>
          </a:p>
          <a:p>
            <a:pPr indent="-342900" lvl="0" marL="457200" rtl="0" algn="l">
              <a:spcBef>
                <a:spcPts val="160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Able to process data at scale</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Able to process the data within the defined SLA</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rPr lang="en-GB" sz="1800">
                <a:solidFill>
                  <a:srgbClr val="FFFFFF"/>
                </a:solidFill>
                <a:latin typeface="Times New Roman"/>
                <a:ea typeface="Times New Roman"/>
                <a:cs typeface="Times New Roman"/>
                <a:sym typeface="Times New Roman"/>
              </a:rPr>
              <a:t>- </a:t>
            </a:r>
            <a:r>
              <a:rPr lang="en-GB" sz="1800">
                <a:solidFill>
                  <a:srgbClr val="FFFFFF"/>
                </a:solidFill>
                <a:latin typeface="Times New Roman"/>
                <a:ea typeface="Times New Roman"/>
                <a:cs typeface="Times New Roman"/>
                <a:sym typeface="Times New Roman"/>
              </a:rPr>
              <a:t>The instances that are created for the EMR processing are spot instances that would be able to process the data at scale.</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r>
              <a:rPr lang="en-GB" sz="1800">
                <a:solidFill>
                  <a:srgbClr val="FFFFFF"/>
                </a:solidFill>
                <a:latin typeface="Times New Roman"/>
                <a:ea typeface="Times New Roman"/>
                <a:cs typeface="Times New Roman"/>
                <a:sym typeface="Times New Roman"/>
              </a:rPr>
              <a:t>- The process is expected to be finished in 32-34 mins in general. Therefore SLA monitoring has been placed to get an email alert when the process takes longer than that so that we could know if something has interrupted the process and making it take more time than expected.</a:t>
            </a:r>
            <a:br>
              <a:rPr lang="en-GB" sz="1800">
                <a:solidFill>
                  <a:srgbClr val="FFFFFF"/>
                </a:solidFill>
                <a:latin typeface="Times New Roman"/>
                <a:ea typeface="Times New Roman"/>
                <a:cs typeface="Times New Roman"/>
                <a:sym typeface="Times New Roman"/>
              </a:rPr>
            </a:br>
            <a:br>
              <a:rPr lang="en-GB" sz="1800">
                <a:solidFill>
                  <a:srgbClr val="FFFFFF"/>
                </a:solidFill>
                <a:latin typeface="Times New Roman"/>
                <a:ea typeface="Times New Roman"/>
                <a:cs typeface="Times New Roman"/>
                <a:sym typeface="Times New Roman"/>
              </a:rPr>
            </a:b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0" y="0"/>
            <a:ext cx="9144000" cy="7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latin typeface="Times New Roman"/>
                <a:ea typeface="Times New Roman"/>
                <a:cs typeface="Times New Roman"/>
                <a:sym typeface="Times New Roman"/>
              </a:rPr>
              <a:t>Data Processing</a:t>
            </a:r>
            <a:endParaRPr sz="4500">
              <a:latin typeface="Times New Roman"/>
              <a:ea typeface="Times New Roman"/>
              <a:cs typeface="Times New Roman"/>
              <a:sym typeface="Times New Roman"/>
            </a:endParaRPr>
          </a:p>
        </p:txBody>
      </p:sp>
      <p:sp>
        <p:nvSpPr>
          <p:cNvPr id="277" name="Google Shape;277;p25"/>
          <p:cNvSpPr txBox="1"/>
          <p:nvPr>
            <p:ph idx="1" type="body"/>
          </p:nvPr>
        </p:nvSpPr>
        <p:spPr>
          <a:xfrm>
            <a:off x="56600" y="742875"/>
            <a:ext cx="9013500" cy="43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For the sake of SLA monitoring and to send email regarding SLA misses, configured the airflow as follows:</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800">
              <a:solidFill>
                <a:srgbClr val="FFFFFF"/>
              </a:solidFill>
              <a:latin typeface="Times New Roman"/>
              <a:ea typeface="Times New Roman"/>
              <a:cs typeface="Times New Roman"/>
              <a:sym typeface="Times New Roman"/>
            </a:endParaRPr>
          </a:p>
        </p:txBody>
      </p:sp>
      <p:pic>
        <p:nvPicPr>
          <p:cNvPr id="278" name="Google Shape;278;p25"/>
          <p:cNvPicPr preferRelativeResize="0"/>
          <p:nvPr/>
        </p:nvPicPr>
        <p:blipFill>
          <a:blip r:embed="rId3">
            <a:alphaModFix/>
          </a:blip>
          <a:stretch>
            <a:fillRect/>
          </a:stretch>
        </p:blipFill>
        <p:spPr>
          <a:xfrm>
            <a:off x="405674" y="1700800"/>
            <a:ext cx="6556099" cy="28778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